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0"/>
  </p:notesMasterIdLst>
  <p:sldIdLst>
    <p:sldId id="257" r:id="rId2"/>
    <p:sldId id="259" r:id="rId3"/>
    <p:sldId id="262" r:id="rId4"/>
    <p:sldId id="261" r:id="rId5"/>
    <p:sldId id="265" r:id="rId6"/>
    <p:sldId id="266" r:id="rId7"/>
    <p:sldId id="263" r:id="rId8"/>
    <p:sldId id="264" r:id="rId9"/>
    <p:sldId id="270" r:id="rId10"/>
    <p:sldId id="269" r:id="rId11"/>
    <p:sldId id="271" r:id="rId12"/>
    <p:sldId id="272" r:id="rId13"/>
    <p:sldId id="273" r:id="rId14"/>
    <p:sldId id="274" r:id="rId15"/>
    <p:sldId id="279" r:id="rId16"/>
    <p:sldId id="275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B264B-188D-4AC5-9B87-4A94BD73DD37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CE2CA-951F-4132-91B1-4CB274189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E603-168E-4491-9C07-41A2956F5B7E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DE908-1C9D-4C7B-90D4-7BC522739E9D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B067-160B-45A3-93DE-B4FB5ACA8A1D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4B70F-1ED0-4A49-827E-9D42B44A5C2E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8AD4-5E3D-4410-8776-4ECEE04C00FE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04E0-4B27-4598-AC6D-C55549C1E94C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4888-D40D-484D-B236-1EDB9A41D6DD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0006F-5460-41DE-98A0-CD51BEB3168A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A8C7-A9B5-4C18-A385-70C2A6144C22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4BDA907C-905B-4C54-9A4C-85AF957054D8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46C00E-A381-4FB2-B152-CE0E871A1EC9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8573F23-30CC-41DD-8976-19E4FE294C23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Industry 4.0</a:t>
            </a:r>
            <a:br>
              <a:rPr lang="en-US" sz="4000" dirty="0"/>
            </a:br>
            <a:r>
              <a:rPr lang="en-US" sz="4000" dirty="0"/>
              <a:t>Advancing IoT </a:t>
            </a:r>
            <a:br>
              <a:rPr lang="en-US" sz="4000" dirty="0"/>
            </a:br>
            <a:r>
              <a:rPr lang="en-US" sz="4000" dirty="0"/>
              <a:t>Through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63040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Mouafek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Ayadi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scientist at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oddo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bhf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Azure Data Scientist Associate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Africa Developer Mentor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66941-5125-4991-B00D-6A65458F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 err="1">
                <a:solidFill>
                  <a:schemeClr val="tx1"/>
                </a:solidFill>
              </a:rPr>
              <a:t>ITechno</a:t>
            </a:r>
            <a:r>
              <a:rPr lang="en-US" sz="900" b="1" dirty="0">
                <a:solidFill>
                  <a:schemeClr val="tx1"/>
                </a:solidFill>
              </a:rPr>
              <a:t> Cup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F483-E3C3-4179-A357-34355E23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8C9F-D3C8-4C31-A490-DA27707F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Industry 4.0 and IoT Digital Revolution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E4E45-2209-477A-9281-C326301A0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Sensor Expertise and Machine Connection.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Sensing as a Service (what’s possible/agile IoT).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Edge Management Concept.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Secure connection and Device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Data Lakes and Data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Advanced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Machine learning and 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Business Model creation and Business case.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CC92E-402A-4673-87E4-B10F80335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AF5AB-D09D-491D-8B6E-E84A05BC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4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B3CEB-ED76-43E3-B33A-3063298D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789B-42BD-426F-9BF3-B077B0D6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35CE3-936B-48DC-8306-58A2F9778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9A918-2370-47C1-BF0E-27C1CD7F36DC}"/>
              </a:ext>
            </a:extLst>
          </p:cNvPr>
          <p:cNvSpPr txBox="1"/>
          <p:nvPr/>
        </p:nvSpPr>
        <p:spPr>
          <a:xfrm>
            <a:off x="418408" y="6306234"/>
            <a:ext cx="6165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 err="1">
                <a:solidFill>
                  <a:schemeClr val="tx1"/>
                </a:solidFill>
              </a:rPr>
              <a:t>ITechno</a:t>
            </a:r>
            <a:r>
              <a:rPr lang="en-US" sz="800" b="1" dirty="0">
                <a:solidFill>
                  <a:schemeClr val="tx1"/>
                </a:solidFill>
              </a:rPr>
              <a:t> Cup 2020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622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0E80-2A84-4144-8082-518EA130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Artificial Intelligence </a:t>
            </a:r>
            <a:br>
              <a:rPr lang="en-US" sz="3600" dirty="0"/>
            </a:br>
            <a:r>
              <a:rPr lang="en-US" sz="3600" dirty="0"/>
              <a:t>The Driving Force of Industry 4.0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A6D1-DDE8-408F-8158-296F77C5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Predictive maintenance.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Generative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Price forecasting of raw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Robotics.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Edge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Quality assurance.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Process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D119E-78CB-477B-873B-CEA2984E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A5663-4DCA-4C0E-ACC6-D23746CB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0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DF0F2-F9D9-4D9F-81B1-6860FACC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7CA9C-2F2E-4B00-9E0C-5673FBB8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A914E-2834-4B53-866A-92C6B746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089644C-3DCE-4292-9F26-91E87EB2C70F}"/>
              </a:ext>
            </a:extLst>
          </p:cNvPr>
          <p:cNvSpPr txBox="1">
            <a:spLocks/>
          </p:cNvSpPr>
          <p:nvPr/>
        </p:nvSpPr>
        <p:spPr>
          <a:xfrm>
            <a:off x="1249679" y="65992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ITechno</a:t>
            </a:r>
            <a:r>
              <a:rPr lang="en-US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56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A57-5016-4CFB-B014-3B36D70D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AI &amp; IoT </a:t>
            </a:r>
            <a:br>
              <a:rPr lang="en-US" sz="3600" dirty="0"/>
            </a:br>
            <a:r>
              <a:rPr lang="en-US" sz="3600" dirty="0"/>
              <a:t>A Powerful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AAE58-717E-4E45-819C-33D82D1F3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convergence of AI (Artificial Intelligence) and IoT can redefine the way industries, business, and economies functions.   </a:t>
            </a:r>
          </a:p>
          <a:p>
            <a:r>
              <a:rPr lang="en-US" dirty="0"/>
              <a:t>AI enabled IoT creates intelligent machines that simulate smart behavior and supports in decision making with little or no human interference.</a:t>
            </a:r>
          </a:p>
          <a:p>
            <a:r>
              <a:rPr lang="en-US" dirty="0"/>
              <a:t>Combining these two streams benefits the common person and specialists alike. </a:t>
            </a:r>
          </a:p>
          <a:p>
            <a:r>
              <a:rPr lang="en-US" dirty="0"/>
              <a:t>While IoT deals with devices interacting using the internet, AI makes the devices learn from their data and experience.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7CD69-8439-4EF8-BE5C-5D065ED1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BFCAB-86A4-48B4-80FC-A7A0BC2A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ADD0-282C-496F-9959-3F91871D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AI &amp; IoT </a:t>
            </a:r>
            <a:br>
              <a:rPr lang="en-US" sz="3600" dirty="0"/>
            </a:br>
            <a:r>
              <a:rPr lang="en-US" sz="3600" dirty="0"/>
              <a:t>A Powerful Combination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F333-32A0-4691-9EE9-EB080CD1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9AE3F-12F7-4CB5-BDCD-7D0AA99A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5869B5-6497-4251-8D76-62866746B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A57-5016-4CFB-B014-3B36D70D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AI &amp; IoT </a:t>
            </a:r>
            <a:br>
              <a:rPr lang="en-US" sz="3600" dirty="0"/>
            </a:br>
            <a:r>
              <a:rPr lang="en-US" sz="3600" dirty="0"/>
              <a:t>A Powerful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AAE58-717E-4E45-819C-33D82D1F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06" y="2108201"/>
            <a:ext cx="4741268" cy="3760891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Google Cloud Services for </a:t>
            </a:r>
            <a:r>
              <a:rPr lang="en-US" sz="1600" b="1" dirty="0"/>
              <a:t>IOT</a:t>
            </a:r>
            <a:r>
              <a:rPr lang="en-US" sz="1600" dirty="0"/>
              <a:t> and </a:t>
            </a:r>
            <a:r>
              <a:rPr lang="en-US" sz="1600" b="1" dirty="0"/>
              <a:t>AI</a:t>
            </a:r>
            <a:r>
              <a:rPr lang="en-US" sz="1600" dirty="0"/>
              <a:t> are all located in one platform called 𝐆𝐨𝐨𝐠𝐥𝐞 𝐈𝐨𝐓 𝐏𝐥𝐚𝐭𝐟𝐨𝐫𝐦, where 𝐄𝐝𝐠𝐞 𝐃𝐞𝐯𝐢𝐜𝐞𝐬 send data to 𝐂𝐥𝐨𝐮𝐝 𝐈𝐎𝐓 𝐄𝐝𝐠𝐞.</a:t>
            </a:r>
          </a:p>
          <a:p>
            <a:r>
              <a:rPr lang="en-US" sz="1600" dirty="0"/>
              <a:t>𝐂𝐥𝐨𝐮𝐝 𝐈𝐎𝐓 𝐂𝐨𝐫𝐞 connect, manage, and ingest data through 𝐆𝐨𝐨𝐠𝐥𝐞 𝐏𝐮𝐛/𝐒𝐮𝐛, then the data is stored in 𝐂𝐥𝐨𝐮𝐝 𝐒𝐭𝐨𝐫𝐚𝐠𝐞.</a:t>
            </a:r>
          </a:p>
          <a:p>
            <a:r>
              <a:rPr lang="en-US" sz="1600" dirty="0"/>
              <a:t>Google offers 𝐂𝐥𝐨𝐮𝐝 𝐌𝐚𝐜𝐡𝐢𝐧𝐞 𝐋𝐞𝐚𝐫𝐧𝐢𝐧𝐠 to implement AI solution and other services like Big Data Analysis like 𝐁𝐢𝐠𝐐𝐮𝐞𝐫𝐲</a:t>
            </a:r>
            <a:r>
              <a:rPr lang="en-US" sz="1400" dirty="0"/>
              <a:t>,</a:t>
            </a:r>
            <a:endParaRPr lang="en-US" sz="1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7CD69-8439-4EF8-BE5C-5D065ED1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BFCAB-86A4-48B4-80FC-A7A0BC2A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AD075-0F69-4A86-AC0E-3069928F4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73" y="2299570"/>
            <a:ext cx="69725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1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ADD0-282C-496F-9959-3F91871D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AI &amp; IoT </a:t>
            </a:r>
            <a:br>
              <a:rPr lang="en-US" sz="3600" dirty="0"/>
            </a:br>
            <a:r>
              <a:rPr lang="en-US" sz="3600" dirty="0"/>
              <a:t>A Powerful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EAA4-B082-4A11-9B55-CA419D22CC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The data pipeline collects data from New York City taxis using Cloud </a:t>
            </a:r>
            <a:r>
              <a:rPr lang="en-US" sz="1600" b="1" dirty="0"/>
              <a:t>Pub/Sub </a:t>
            </a:r>
            <a:r>
              <a:rPr lang="en-US" sz="1600" dirty="0"/>
              <a:t>and a </a:t>
            </a:r>
            <a:r>
              <a:rPr lang="en-US" sz="1600" b="1" dirty="0"/>
              <a:t>Dataflow</a:t>
            </a:r>
            <a:r>
              <a:rPr lang="en-US" sz="1600" dirty="0"/>
              <a:t> pipeline. The data is visualized as an overlay to a map of New York City, with green dots representing </a:t>
            </a:r>
            <a:r>
              <a:rPr lang="en-US" sz="1600" dirty="0" err="1"/>
              <a:t>taxis.</a:t>
            </a:r>
            <a:r>
              <a:rPr lang="en-US" sz="1600" b="1" dirty="0" err="1"/>
              <a:t>BigQuery</a:t>
            </a:r>
            <a:r>
              <a:rPr lang="en-US" sz="1600" b="1" dirty="0"/>
              <a:t> </a:t>
            </a:r>
            <a:r>
              <a:rPr lang="en-US" sz="1600" dirty="0"/>
              <a:t>is used to gather and explore the data set.</a:t>
            </a:r>
          </a:p>
          <a:p>
            <a:r>
              <a:rPr lang="en-US" sz="1600" dirty="0"/>
              <a:t>With </a:t>
            </a:r>
            <a:r>
              <a:rPr lang="en-US" sz="1600" b="1" dirty="0"/>
              <a:t>Cloud </a:t>
            </a:r>
            <a:r>
              <a:rPr lang="en-US" sz="1600" b="1" dirty="0" err="1"/>
              <a:t>Dataprep</a:t>
            </a:r>
            <a:r>
              <a:rPr lang="en-US" sz="1600" b="1" dirty="0"/>
              <a:t> </a:t>
            </a:r>
            <a:r>
              <a:rPr lang="en-US" sz="1600" dirty="0"/>
              <a:t>resides you can create recipes to transform and clean the data in preparation for </a:t>
            </a:r>
            <a:r>
              <a:rPr lang="en-US" sz="1600" b="1" dirty="0"/>
              <a:t>Cloud ML Engine</a:t>
            </a:r>
            <a:r>
              <a:rPr lang="en-US" sz="1600" dirty="0"/>
              <a:t>. The recipes will work on historical data and all data streaming into the pipeline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5C2ED1-1DA4-4AD1-B45E-5E7C7D11D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25071"/>
            <a:ext cx="4638675" cy="273974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F333-32A0-4691-9EE9-EB080CD1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endParaRPr lang="en-US" sz="800" b="1" dirty="0">
              <a:solidFill>
                <a:schemeClr val="bg1"/>
              </a:solidFill>
            </a:endParaRPr>
          </a:p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9AE3F-12F7-4CB5-BDCD-7D0AA99A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3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63040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&amp; A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66941-5125-4991-B00D-6A65458F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 err="1">
                <a:solidFill>
                  <a:schemeClr val="tx1"/>
                </a:solidFill>
              </a:rPr>
              <a:t>ITechno</a:t>
            </a:r>
            <a:r>
              <a:rPr lang="en-US" sz="900" b="1" dirty="0">
                <a:solidFill>
                  <a:schemeClr val="tx1"/>
                </a:solidFill>
              </a:rPr>
              <a:t> Cup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F483-E3C3-4179-A357-34355E23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3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8743-5857-4AFA-8AC0-950ED7F1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A498-132A-428B-8A85-0093B9D0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What is Industry 4.0 </a:t>
            </a:r>
          </a:p>
          <a:p>
            <a:r>
              <a:rPr lang="en-US" dirty="0"/>
              <a:t>2. What is Internet of Things (IOT) </a:t>
            </a:r>
          </a:p>
          <a:p>
            <a:r>
              <a:rPr lang="en-US" dirty="0"/>
              <a:t>3. What is Artificial Intelligence (AI)</a:t>
            </a:r>
          </a:p>
          <a:p>
            <a:r>
              <a:rPr lang="en-US" dirty="0"/>
              <a:t>4. Industry 4.0 and IoT digital revolution </a:t>
            </a:r>
          </a:p>
          <a:p>
            <a:r>
              <a:rPr lang="en-US" dirty="0"/>
              <a:t>5. Industrial AI’s Impact on Manufacturing</a:t>
            </a:r>
          </a:p>
          <a:p>
            <a:r>
              <a:rPr lang="en-US" dirty="0"/>
              <a:t>6. AI &amp; IoT : A Powerful Combination</a:t>
            </a:r>
          </a:p>
          <a:p>
            <a:r>
              <a:rPr lang="en-US" dirty="0"/>
              <a:t>7. Conclusion and Perspectives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93886-0A21-4241-ACAC-A62993CC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BF8F1-A1BD-4AB3-80B0-6B31D699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EBAA3-2AD6-432D-8DC0-789CBFDD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65AB2-ACC0-4034-B9B1-C923205B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66E34-F896-4D74-B0C0-21DDB3A9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9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22C7-D9AD-4787-9BD0-4D368B8A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7"/>
            <a:ext cx="10058400" cy="12579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What is Industry 4.0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4DD8-280F-48D5-B9E4-3D429A0D6F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Industry 4.0 is the digital transformation of manufacturing/production and related industries and value creation processes.</a:t>
            </a:r>
          </a:p>
          <a:p>
            <a:pPr marL="0" indent="0">
              <a:buNone/>
            </a:pPr>
            <a:r>
              <a:rPr lang="en-US" dirty="0"/>
              <a:t>Industry 4.0 is used interchangeably with the fourth industrial revolution and represents a new stage in the organization and control of the industrial value chain.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6B3003-75AD-4D1D-962C-6CEFCD4508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601157"/>
            <a:ext cx="4638675" cy="25203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914C7-BCDE-46FC-ABC9-C4B691BD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54812-75B8-4B7E-9B9E-C698D89A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D5B77-69CA-43AD-B297-4537411E6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A6D26-5CA2-4B9F-A7C1-6DCB3CEA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tx1"/>
                </a:solidFill>
              </a:rPr>
              <a:t>ITechno</a:t>
            </a:r>
            <a:r>
              <a:rPr lang="en-US" sz="800" b="1" dirty="0">
                <a:solidFill>
                  <a:schemeClr val="tx1"/>
                </a:solidFill>
              </a:rPr>
              <a:t> Cup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D0952-1E42-4890-92CF-52F917E3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7984-9FEC-4E1C-B2E8-5B4718C6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What is Internet of Things (IoT)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AA859-D59F-4487-87BB-389DC9B433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internet of things, or IoT, is a system of interrelated computing devices, mechanical and digital machines, objects, animals or people that are provided with unique identifiers (UIDs) and the ability to transfer data over a network without requiring human-to-human or human-to-computer interaction.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7EEC69-A2DD-415F-89C6-136BAE8A03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583402"/>
            <a:ext cx="4638675" cy="27787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773A7-1921-4434-8B1F-8477F1374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ITechno</a:t>
            </a:r>
            <a:r>
              <a:rPr lang="en-US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556D8-04F4-4B6C-98D3-B8F8E3FE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7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8CB61-A60B-47D1-AD06-48413642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2FCB8D-28C9-4B7D-B1D2-BF1E413C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tx1"/>
                </a:solidFill>
              </a:rPr>
              <a:t>ITechno</a:t>
            </a:r>
            <a:r>
              <a:rPr lang="en-US" sz="800" b="1" dirty="0">
                <a:solidFill>
                  <a:schemeClr val="tx1"/>
                </a:solidFill>
              </a:rPr>
              <a:t> Cup 2020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F7242-122A-4DE4-87E8-C609DF79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9EF0-08A3-4A38-B0ED-46D0E38E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is Artificial Intelligence (AI)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047A-2934-4EC3-A109-A4C8D3BF87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Artificial intelligence (A.I.) is generally defined as the property of machines that mimic human intelligence as characterized by behaviors such as cognitive ability, memory, learning, and decision making.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1309A8-315C-44D6-986B-8F0802517C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97" y="2120900"/>
            <a:ext cx="4578256" cy="3748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96BB6-685C-4840-982C-57EF34FE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 b="1" dirty="0" err="1">
                <a:solidFill>
                  <a:schemeClr val="bg1"/>
                </a:solidFill>
              </a:rPr>
              <a:t>ITechno</a:t>
            </a:r>
            <a:r>
              <a:rPr lang="en-US" sz="800" b="1" dirty="0">
                <a:solidFill>
                  <a:schemeClr val="bg1"/>
                </a:solidFill>
              </a:rPr>
              <a:t> Cup 2020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9FD6A-15E3-4DB0-9703-331B1EEC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B71697-D801-4428-8578-42593520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46FB3-97C9-438B-87E3-D3075533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21CB-FEB6-48B8-B2EE-1380F7A99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AD511-7EC6-407E-A121-647B432A4348}"/>
              </a:ext>
            </a:extLst>
          </p:cNvPr>
          <p:cNvSpPr txBox="1"/>
          <p:nvPr/>
        </p:nvSpPr>
        <p:spPr>
          <a:xfrm>
            <a:off x="418408" y="6306234"/>
            <a:ext cx="6165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 err="1">
                <a:solidFill>
                  <a:schemeClr val="tx1"/>
                </a:solidFill>
              </a:rPr>
              <a:t>ITechno</a:t>
            </a:r>
            <a:r>
              <a:rPr lang="en-US" sz="800" b="1" dirty="0">
                <a:solidFill>
                  <a:schemeClr val="tx1"/>
                </a:solidFill>
              </a:rPr>
              <a:t> Cup 2020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843139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{696847E0-5726-4E3B-9FA1-67A424F52BAE}tf56160789_win32</Template>
  <TotalTime>2478</TotalTime>
  <Words>678</Words>
  <Application>Microsoft Office PowerPoint</Application>
  <PresentationFormat>Widescreen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1_RetrospectVTI</vt:lpstr>
      <vt:lpstr>Industry 4.0 Advancing IoT  Through AI</vt:lpstr>
      <vt:lpstr>Summary</vt:lpstr>
      <vt:lpstr>PowerPoint Presentation</vt:lpstr>
      <vt:lpstr>What is Industry 4.0 ? </vt:lpstr>
      <vt:lpstr>PowerPoint Presentation</vt:lpstr>
      <vt:lpstr>What is Internet of Things (IoT) </vt:lpstr>
      <vt:lpstr>PowerPoint Presentation</vt:lpstr>
      <vt:lpstr>What is Artificial Intelligence (AI) ?</vt:lpstr>
      <vt:lpstr>PowerPoint Presentation</vt:lpstr>
      <vt:lpstr>Industry 4.0 and IoT Digital Revolution ?</vt:lpstr>
      <vt:lpstr>PowerPoint Presentation</vt:lpstr>
      <vt:lpstr>Artificial Intelligence  The Driving Force of Industry 4.0</vt:lpstr>
      <vt:lpstr>PowerPoint Presentation</vt:lpstr>
      <vt:lpstr>AI &amp; IoT  A Powerful Combination</vt:lpstr>
      <vt:lpstr>AI &amp; IoT  A Powerful Combination</vt:lpstr>
      <vt:lpstr>AI &amp; IoT  A Powerful Combination</vt:lpstr>
      <vt:lpstr>AI &amp; IoT  A Powerful Combination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4.0 Advancing IoT with Artificial Intelligence</dc:title>
  <dc:creator>Almighty</dc:creator>
  <cp:lastModifiedBy>Almighty</cp:lastModifiedBy>
  <cp:revision>85</cp:revision>
  <dcterms:created xsi:type="dcterms:W3CDTF">2021-06-13T11:14:14Z</dcterms:created>
  <dcterms:modified xsi:type="dcterms:W3CDTF">2021-08-07T01:30:02Z</dcterms:modified>
</cp:coreProperties>
</file>